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0"/>
  </p:notesMasterIdLst>
  <p:sldIdLst>
    <p:sldId id="266" r:id="rId5"/>
    <p:sldId id="267" r:id="rId6"/>
    <p:sldId id="280" r:id="rId7"/>
    <p:sldId id="270" r:id="rId8"/>
    <p:sldId id="271" r:id="rId9"/>
    <p:sldId id="272" r:id="rId10"/>
    <p:sldId id="281" r:id="rId11"/>
    <p:sldId id="273" r:id="rId12"/>
    <p:sldId id="274" r:id="rId13"/>
    <p:sldId id="275" r:id="rId14"/>
    <p:sldId id="276" r:id="rId15"/>
    <p:sldId id="268" r:id="rId16"/>
    <p:sldId id="277" r:id="rId17"/>
    <p:sldId id="278" r:id="rId18"/>
    <p:sldId id="27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17" autoAdjust="0"/>
  </p:normalViewPr>
  <p:slideViewPr>
    <p:cSldViewPr snapToGrid="0">
      <p:cViewPr varScale="1">
        <p:scale>
          <a:sx n="83" d="100"/>
          <a:sy n="83" d="100"/>
        </p:scale>
        <p:origin x="6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8/25/2022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070EC67-963A-4497-A4D0-AE8154B87AB9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21F1D-FC5C-481F-979E-A969390CA1A6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6A83-34D0-4A10-A7A6-194248F27B92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E5CA7-CDB1-4AC5-A623-D5408DC1733E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2CC27E8-8013-4631-B49F-A5382F717CB8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0817C-2974-4900-BE77-45DDD12AD7AE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8C6DF-B898-4A5C-A94E-AC7262CE634E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CED3-5FBF-481D-AB53-F205F2AE71F7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F1666-8FBC-4CC7-B4D7-005F4CC31441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0E66F4D-61AB-4DBC-A547-AD6403C5F15B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1677141-2006-419F-9D1B-5853984267E0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BCCB9BB5-AEEC-44D6-8DA7-0AE924658C3A}" type="datetime1">
              <a:rPr lang="en-US" smtClean="0"/>
              <a:t>8/25/2022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822465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Introduction  Python</a:t>
            </a:r>
            <a:br>
              <a:rPr lang="en-US" sz="3600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</a:br>
            <a:r>
              <a:rPr lang="en-US" sz="15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(Class – 01)</a:t>
            </a:r>
            <a:endParaRPr lang="en-US" sz="1500" b="1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87589" y="5399314"/>
            <a:ext cx="4146484" cy="699843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HASAN MAHMUD RHIDOY</a:t>
            </a:r>
          </a:p>
          <a:p>
            <a:pPr algn="l"/>
            <a:r>
              <a:rPr lang="en-US" sz="18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Software Development Engineer, </a:t>
            </a:r>
            <a:r>
              <a:rPr lang="en-US" sz="1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BRAC IT</a:t>
            </a:r>
          </a:p>
          <a:p>
            <a:pPr algn="l">
              <a:spcAft>
                <a:spcPts val="600"/>
              </a:spcAft>
            </a:pP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/>
          <a:lstStyle/>
          <a:p>
            <a:r>
              <a:rPr lang="en-US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Where is Python Used?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354" y="1828801"/>
            <a:ext cx="9601200" cy="3500845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/>
              <a:t>Python is a general-purpose, popular programming language and it is used in almost every technical field</a:t>
            </a:r>
            <a:r>
              <a:rPr lang="en-US" dirty="0" smtClean="0"/>
              <a:t>.</a:t>
            </a:r>
          </a:p>
          <a:p>
            <a:pPr marL="0" indent="0" algn="just">
              <a:buNone/>
            </a:pPr>
            <a:endParaRPr lang="en-US" dirty="0" smtClean="0"/>
          </a:p>
          <a:p>
            <a:pPr lvl="2">
              <a:buFont typeface="Wingdings" panose="05000000000000000000" pitchFamily="2" charset="2"/>
              <a:buChar char="q"/>
            </a:pPr>
            <a:r>
              <a:rPr lang="en-US" dirty="0"/>
              <a:t>Data Science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dirty="0"/>
              <a:t>Software Development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 smtClean="0"/>
              <a:t>Machine Learning</a:t>
            </a:r>
            <a:endParaRPr lang="en-US" i="0" dirty="0"/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 smtClean="0"/>
              <a:t>Artificial Intelligence </a:t>
            </a:r>
            <a:endParaRPr lang="en-US" i="0" dirty="0"/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 smtClean="0"/>
              <a:t>Ethical Hacking, and so on. </a:t>
            </a: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50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>
            <a:normAutofit fontScale="90000"/>
          </a:bodyPr>
          <a:lstStyle/>
          <a:p>
            <a:r>
              <a:rPr lang="en-US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Python Popular frameworks and Libraries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354" y="1828802"/>
            <a:ext cx="9601200" cy="218585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 has wide range of libraries and frameworks widely used in various fields such as machine learning, artificial intelligence, web applications, etc. </a:t>
            </a:r>
            <a:endParaRPr lang="en-US" sz="1400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 algn="just">
              <a:buNone/>
            </a:pPr>
            <a:endParaRPr lang="en-US" sz="1400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Web development (Server-side) -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 Django Flask, Pyramid, 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CherryPy</a:t>
            </a:r>
            <a:endParaRPr lang="en-US" sz="1400" i="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Machine Learning -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TensorFlow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PyTorch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 </a:t>
            </a:r>
            <a:r>
              <a:rPr lang="en-US" sz="1400" b="1" i="0" dirty="0" err="1">
                <a:latin typeface="Verdana" panose="020B0604030504040204" pitchFamily="34" charset="0"/>
                <a:ea typeface="Verdana" panose="020B0604030504040204" pitchFamily="34" charset="0"/>
              </a:rPr>
              <a:t>Scikit</a:t>
            </a: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-learn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Matplotlib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Scipy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 etc.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Mathematics -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  <a:r>
              <a:rPr lang="en-US" sz="1400" i="0" dirty="0" err="1">
                <a:latin typeface="Verdana" panose="020B0604030504040204" pitchFamily="34" charset="0"/>
                <a:ea typeface="Verdana" panose="020B0604030504040204" pitchFamily="34" charset="0"/>
              </a:rPr>
              <a:t>Numpy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, Pandas,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93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40538" y="1267097"/>
            <a:ext cx="3154182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1413470" y="1149531"/>
            <a:ext cx="6354575" cy="4726577"/>
          </a:xfrm>
        </p:spPr>
        <p:txBody>
          <a:bodyPr/>
          <a:lstStyle/>
          <a:p>
            <a:pPr marL="0" indent="0" algn="ctr">
              <a:buNone/>
            </a:pPr>
            <a:endParaRPr lang="en-US" altLang="en-US" dirty="0" smtClean="0"/>
          </a:p>
          <a:p>
            <a:pPr marL="0" indent="0" algn="ctr">
              <a:buNone/>
            </a:pPr>
            <a:endParaRPr lang="en-US" altLang="en-US" dirty="0"/>
          </a:p>
          <a:p>
            <a:pPr marL="0" indent="0" algn="ctr">
              <a:buNone/>
            </a:pPr>
            <a:r>
              <a:rPr lang="en-US" altLang="en-US" dirty="0" smtClean="0"/>
              <a:t>“</a:t>
            </a:r>
            <a:r>
              <a:rPr lang="en-US" altLang="en-US" dirty="0"/>
              <a:t>Python is an experiment in how  much freedom </a:t>
            </a:r>
            <a:r>
              <a:rPr lang="en-US" altLang="en-US" dirty="0" smtClean="0"/>
              <a:t>programmers </a:t>
            </a:r>
            <a:r>
              <a:rPr lang="en-US" altLang="en-US" dirty="0"/>
              <a:t>need.  Too much freedom and nobody can read another's code; too little and </a:t>
            </a:r>
            <a:r>
              <a:rPr lang="en-US" altLang="en-US" dirty="0" smtClean="0"/>
              <a:t>expressiveness </a:t>
            </a:r>
            <a:r>
              <a:rPr lang="en-US" altLang="en-US" dirty="0"/>
              <a:t>is endangered.”</a:t>
            </a:r>
          </a:p>
          <a:p>
            <a:pPr marL="0" indent="0">
              <a:buNone/>
            </a:pPr>
            <a:r>
              <a:rPr lang="en-US" altLang="en-US" dirty="0"/>
              <a:t>     </a:t>
            </a:r>
            <a:r>
              <a:rPr lang="en-US" altLang="en-US" dirty="0" smtClean="0"/>
              <a:t>		 </a:t>
            </a:r>
            <a:r>
              <a:rPr lang="en-US" altLang="en-US" dirty="0"/>
              <a:t>- Guido van Rossum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439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>
            <a:normAutofit/>
          </a:bodyPr>
          <a:lstStyle/>
          <a:p>
            <a:r>
              <a:rPr lang="en-US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Environment Setup</a:t>
            </a:r>
            <a:endParaRPr lang="en-US" dirty="0"/>
          </a:p>
        </p:txBody>
      </p:sp>
      <p:pic>
        <p:nvPicPr>
          <p:cNvPr id="5122" name="Picture 2" descr="https://i.pinimg.com/564x/e8/63/be/e863be297209d8e4bde752adea7e694f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0881" y="1558833"/>
            <a:ext cx="4946468" cy="4336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340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38200"/>
          </a:xfrm>
        </p:spPr>
        <p:txBody>
          <a:bodyPr/>
          <a:lstStyle/>
          <a:p>
            <a:r>
              <a:rPr lang="en-US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IDE 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50126"/>
            <a:ext cx="9601200" cy="4317274"/>
          </a:xfrm>
        </p:spPr>
        <p:txBody>
          <a:bodyPr>
            <a:normAutofit/>
          </a:bodyPr>
          <a:lstStyle/>
          <a:p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IDE is an acronym for “Integrated Development Environment”, and it is nothing more than an application that can be used to develop any kind of software programs</a:t>
            </a: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endParaRPr lang="en-US" sz="14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sz="1400" b="1" u="sng" dirty="0">
                <a:latin typeface="Verdana" panose="020B0604030504040204" pitchFamily="34" charset="0"/>
                <a:ea typeface="Verdana" panose="020B0604030504040204" pitchFamily="34" charset="0"/>
              </a:rPr>
              <a:t>5 reasons why you need an IDE (and how it can save you so much time</a:t>
            </a:r>
            <a:r>
              <a:rPr lang="en-US" sz="1400" b="1" u="sng" dirty="0" smtClean="0">
                <a:latin typeface="Verdana" panose="020B0604030504040204" pitchFamily="34" charset="0"/>
                <a:ea typeface="Verdana" panose="020B0604030504040204" pitchFamily="34" charset="0"/>
              </a:rPr>
              <a:t>)</a:t>
            </a:r>
          </a:p>
          <a:p>
            <a:pPr marL="987552" lvl="1" indent="-457200">
              <a:buFont typeface="+mj-lt"/>
              <a:buAutoNum type="arabicParenR"/>
            </a:pP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Syntax 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highlighting</a:t>
            </a:r>
          </a:p>
          <a:p>
            <a:pPr marL="987552" lvl="1" indent="-457200">
              <a:buFont typeface="+mj-lt"/>
              <a:buAutoNum type="arabicParenR"/>
            </a:pP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Text 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auto-completion </a:t>
            </a:r>
          </a:p>
          <a:p>
            <a:pPr marL="987552" lvl="1" indent="-457200">
              <a:buFont typeface="+mj-lt"/>
              <a:buAutoNum type="arabicParenR"/>
            </a:pP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Refactoring 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options</a:t>
            </a:r>
          </a:p>
          <a:p>
            <a:pPr marL="987552" lvl="1" indent="-457200">
              <a:buFont typeface="+mj-lt"/>
              <a:buAutoNum type="arabicParenR"/>
            </a:pP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Importing 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libraries</a:t>
            </a:r>
          </a:p>
          <a:p>
            <a:pPr marL="987552" lvl="1" indent="-457200">
              <a:buFont typeface="+mj-lt"/>
              <a:buAutoNum type="arabicParenR"/>
            </a:pP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Build, compile, or run</a:t>
            </a:r>
            <a:endParaRPr lang="en-US" sz="14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46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6" name="Picture 12" descr="thanks for listening any questions? - MR bean | Meme Generator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383" y="1062446"/>
            <a:ext cx="5878286" cy="4990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65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https://memegenerator.net/img/instances/79790031/allow-me-to-introduce-myself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252" y="1262743"/>
            <a:ext cx="6540137" cy="4737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633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shahzadsheikh.files.wordpress.com/2014/06/1175358_10151540767812120_264869322_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126" y="1053736"/>
            <a:ext cx="5939245" cy="485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69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4182" y="1775771"/>
            <a:ext cx="9601200" cy="66263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600" dirty="0">
                <a:latin typeface="Verdana" panose="020B0604030504040204" pitchFamily="34" charset="0"/>
                <a:ea typeface="Verdana" panose="020B0604030504040204" pitchFamily="34" charset="0"/>
              </a:rPr>
              <a:t>Language is a mode of communication that is used to </a:t>
            </a:r>
            <a:r>
              <a:rPr lang="en-US" sz="1600" b="1" dirty="0">
                <a:latin typeface="Verdana" panose="020B0604030504040204" pitchFamily="34" charset="0"/>
                <a:ea typeface="Verdana" panose="020B0604030504040204" pitchFamily="34" charset="0"/>
              </a:rPr>
              <a:t>share ideas, opinions with each other</a:t>
            </a:r>
            <a:r>
              <a:rPr lang="en-US" sz="1600" dirty="0" smtClean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16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>
              <a:buNone/>
            </a:pPr>
            <a:endParaRPr lang="en-US" sz="1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685800"/>
            <a:ext cx="9601200" cy="664029"/>
          </a:xfrm>
        </p:spPr>
        <p:txBody>
          <a:bodyPr>
            <a:normAutofit fontScale="90000"/>
          </a:bodyPr>
          <a:lstStyle/>
          <a:p>
            <a:r>
              <a:rPr lang="en-US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What is Language?</a:t>
            </a:r>
          </a:p>
        </p:txBody>
      </p:sp>
      <p:pic>
        <p:nvPicPr>
          <p:cNvPr id="2050" name="Picture 2" descr="https://www.macmillandictionaryblog.com/wp-content/uploads/2018/02/straighttalking-1024x5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425" y="2795451"/>
            <a:ext cx="7525386" cy="277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75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0673" y="1619794"/>
            <a:ext cx="10393681" cy="4230189"/>
          </a:xfrm>
        </p:spPr>
        <p:txBody>
          <a:bodyPr anchor="ctr"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A programming language is a 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computer language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 that is used by 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programmers (developers) to communicate with computers</a:t>
            </a: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A programming language is mainly used to 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develop desktop applications, websites, and mobile applications</a:t>
            </a: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marL="0" indent="0" algn="just">
              <a:buNone/>
            </a:pPr>
            <a:endParaRPr lang="en-US" sz="1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/>
            <a:r>
              <a:rPr lang="en-US" sz="1400" u="sng" spc="600" dirty="0" smtClean="0">
                <a:latin typeface="Verdana" panose="020B0604030504040204" pitchFamily="34" charset="0"/>
                <a:ea typeface="Verdana" panose="020B0604030504040204" pitchFamily="34" charset="0"/>
              </a:rPr>
              <a:t>Types Of Programming Language</a:t>
            </a:r>
          </a:p>
          <a:p>
            <a:pPr marL="987552" lvl="1" indent="-457200" algn="just">
              <a:buFont typeface="+mj-lt"/>
              <a:buAutoNum type="arabicParenR"/>
            </a:pPr>
            <a:r>
              <a:rPr lang="en-US" sz="1400" b="1" i="0" u="sng" dirty="0" smtClean="0">
                <a:latin typeface="Verdana" panose="020B0604030504040204" pitchFamily="34" charset="0"/>
                <a:ea typeface="Verdana" panose="020B0604030504040204" pitchFamily="34" charset="0"/>
              </a:rPr>
              <a:t>Low-level programming language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 is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machine-dependent (0s and 1s)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 programming language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. 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Example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 – Assembly Language. </a:t>
            </a:r>
            <a:endParaRPr lang="en-US" sz="1400" i="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987552" lvl="1" indent="-457200" algn="just">
              <a:buFont typeface="+mj-lt"/>
              <a:buAutoNum type="arabicParenR"/>
            </a:pPr>
            <a:r>
              <a:rPr lang="en-US" sz="1400" b="1" i="0" u="sng" dirty="0">
                <a:latin typeface="Verdana" panose="020B0604030504040204" pitchFamily="34" charset="0"/>
                <a:ea typeface="Verdana" panose="020B0604030504040204" pitchFamily="34" charset="0"/>
              </a:rPr>
              <a:t>High-level programming </a:t>
            </a:r>
            <a:r>
              <a:rPr lang="en-US" sz="1400" b="1" i="0" u="sng" dirty="0" smtClean="0">
                <a:latin typeface="Verdana" panose="020B0604030504040204" pitchFamily="34" charset="0"/>
                <a:ea typeface="Verdana" panose="020B0604030504040204" pitchFamily="34" charset="0"/>
              </a:rPr>
              <a:t>language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is 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designed for </a:t>
            </a: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developing user-friendly software programs and websites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. 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The main advantage of a high-level language is that it is </a:t>
            </a:r>
            <a:r>
              <a:rPr lang="en-US" sz="1400" b="1" i="0" dirty="0">
                <a:latin typeface="Verdana" panose="020B0604030504040204" pitchFamily="34" charset="0"/>
                <a:ea typeface="Verdana" panose="020B0604030504040204" pitchFamily="34" charset="0"/>
              </a:rPr>
              <a:t>easy to read, write, and maintain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. 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Example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 - </a:t>
            </a:r>
            <a:r>
              <a:rPr lang="en-US" sz="1400" i="0" dirty="0">
                <a:latin typeface="Verdana" panose="020B0604030504040204" pitchFamily="34" charset="0"/>
                <a:ea typeface="Verdana" panose="020B0604030504040204" pitchFamily="34" charset="0"/>
              </a:rPr>
              <a:t>Python, Java, JavaScript, 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PHP, etc. </a:t>
            </a:r>
            <a:endParaRPr lang="en-US" sz="1400" i="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987552" lvl="1" indent="-457200" algn="just">
              <a:buFont typeface="+mj-lt"/>
              <a:buAutoNum type="arabicParenR"/>
            </a:pPr>
            <a:r>
              <a:rPr lang="en-US" sz="1400" b="1" i="0" u="sng" dirty="0" smtClean="0">
                <a:latin typeface="Verdana" panose="020B0604030504040204" pitchFamily="34" charset="0"/>
                <a:ea typeface="Verdana" panose="020B0604030504040204" pitchFamily="34" charset="0"/>
              </a:rPr>
              <a:t>Middle-level programming language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 </a:t>
            </a:r>
            <a:r>
              <a:rPr lang="en-US" sz="1400" b="1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lies between the low-level programming language and high-level programming language</a:t>
            </a:r>
            <a:r>
              <a:rPr lang="en-US" sz="1400" i="0" dirty="0" smtClean="0">
                <a:latin typeface="Verdana" panose="020B0604030504040204" pitchFamily="34" charset="0"/>
                <a:ea typeface="Verdana" panose="020B0604030504040204" pitchFamily="34" charset="0"/>
              </a:rPr>
              <a:t>. A middle-level programming language's advantages are that it supports the features of high-level programming, it is a user-friendly language, and closely related to machine language and human language. </a:t>
            </a:r>
            <a:r>
              <a:rPr lang="en-US" sz="1400" b="1" dirty="0">
                <a:latin typeface="Verdana" panose="020B0604030504040204" pitchFamily="34" charset="0"/>
                <a:ea typeface="Verdana" panose="020B0604030504040204" pitchFamily="34" charset="0"/>
              </a:rPr>
              <a:t>Example: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 C, C</a:t>
            </a: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++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685800"/>
            <a:ext cx="9601200" cy="664029"/>
          </a:xfrm>
        </p:spPr>
        <p:txBody>
          <a:bodyPr>
            <a:normAutofit fontScale="90000"/>
          </a:bodyPr>
          <a:lstStyle/>
          <a:p>
            <a:r>
              <a:rPr lang="en-US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What is Programming Language?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67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What is </a:t>
            </a:r>
            <a:r>
              <a:rPr lang="en-US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7063" y="1968138"/>
            <a:ext cx="9601200" cy="2612572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 is a general purpose, </a:t>
            </a: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</a:rPr>
              <a:t>dynamic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, </a:t>
            </a: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</a:rPr>
              <a:t>high-level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, and </a:t>
            </a: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</a:rPr>
              <a:t>interpreted programming 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language</a:t>
            </a: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It supports Object Oriented programming approach to develop applications</a:t>
            </a: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Python's syntax and </a:t>
            </a:r>
            <a:r>
              <a:rPr lang="en-US" sz="1400" i="1" dirty="0">
                <a:latin typeface="Verdana" panose="020B0604030504040204" pitchFamily="34" charset="0"/>
                <a:ea typeface="Verdana" panose="020B0604030504040204" pitchFamily="34" charset="0"/>
              </a:rPr>
              <a:t>dynamic </a:t>
            </a:r>
            <a:r>
              <a:rPr lang="en-US" sz="1400" i="1" dirty="0" smtClean="0">
                <a:latin typeface="Verdana" panose="020B0604030504040204" pitchFamily="34" charset="0"/>
                <a:ea typeface="Verdana" panose="020B0604030504040204" pitchFamily="34" charset="0"/>
              </a:rPr>
              <a:t>typing.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 supports multiple programming pattern, including object-oriented, imperative, and functional or procedural programming styles</a:t>
            </a: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We don't need to use data types to declare variable because it is </a:t>
            </a:r>
            <a:r>
              <a:rPr lang="en-US" sz="1400" i="1" dirty="0">
                <a:latin typeface="Verdana" panose="020B0604030504040204" pitchFamily="34" charset="0"/>
                <a:ea typeface="Verdana" panose="020B0604030504040204" pitchFamily="34" charset="0"/>
              </a:rPr>
              <a:t>dynamically typed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 so we can write </a:t>
            </a:r>
            <a:r>
              <a:rPr lang="en-US" sz="1400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num</a:t>
            </a: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 = 10 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to assign an integer value in an integer variable.</a:t>
            </a:r>
            <a:endParaRPr lang="en-US" sz="1400" dirty="0" smtClean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11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/>
          <a:lstStyle/>
          <a:p>
            <a:r>
              <a:rPr lang="en-US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Python History and Versions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9978" y="1558834"/>
            <a:ext cx="9601200" cy="475488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 laid its foundation in the late 1980s.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The implementation of Python was started in December 1989 by Guido Van Rossum at CWI in Netherland.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In February 1991, Guido Van Rossum published the code (labeled version 0.9.0) to </a:t>
            </a:r>
            <a:r>
              <a:rPr lang="en-US" sz="1400" dirty="0" err="1">
                <a:latin typeface="Verdana" panose="020B0604030504040204" pitchFamily="34" charset="0"/>
                <a:ea typeface="Verdana" panose="020B0604030504040204" pitchFamily="34" charset="0"/>
              </a:rPr>
              <a:t>alt.sources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In 1994, Python 1.0 was released with new features like lambda, map, filter, and reduce.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Python 2.0 added new features such as list comprehensions, garbage collection systems.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On December 3, 2008, Python 3.0 (also called "Py3K") was released. It was designed to rectify the fundamental flaw of the language</a:t>
            </a: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There is a fact behind choosing the name Python. Guido van Rossum was reading the script of a popular BBC comedy series "Monty Python's Flying Circus". It was late on-air </a:t>
            </a: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1970s. Van 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</a:rPr>
              <a:t>Rossum wanted to select a name which unique, sort, and little-bit mysterious. So he decided to select naming Python after the "Monty Python's Flying Circus" for their newly created programming language</a:t>
            </a: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400" dirty="0" smtClean="0">
                <a:latin typeface="Verdana" panose="020B0604030504040204" pitchFamily="34" charset="0"/>
                <a:ea typeface="Verdana" panose="020B0604030504040204" pitchFamily="34" charset="0"/>
              </a:rPr>
              <a:t>Latest version -&gt; 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360041"/>
              </p:ext>
            </p:extLst>
          </p:nvPr>
        </p:nvGraphicFramePr>
        <p:xfrm>
          <a:off x="2259193" y="5681255"/>
          <a:ext cx="6467476" cy="396240"/>
        </p:xfrm>
        <a:graphic>
          <a:graphicData uri="http://schemas.openxmlformats.org/drawingml/2006/table">
            <a:tbl>
              <a:tblPr/>
              <a:tblGrid>
                <a:gridCol w="3233738">
                  <a:extLst>
                    <a:ext uri="{9D8B030D-6E8A-4147-A177-3AD203B41FA5}">
                      <a16:colId xmlns:a16="http://schemas.microsoft.com/office/drawing/2014/main" val="2183304696"/>
                    </a:ext>
                  </a:extLst>
                </a:gridCol>
                <a:gridCol w="3233738">
                  <a:extLst>
                    <a:ext uri="{9D8B030D-6E8A-4147-A177-3AD203B41FA5}">
                      <a16:colId xmlns:a16="http://schemas.microsoft.com/office/drawing/2014/main" val="1891474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Python 3.10.6</a:t>
                      </a: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1EB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2021-10-04</a:t>
                      </a:r>
                      <a:endParaRPr lang="en-US" dirty="0">
                        <a:solidFill>
                          <a:srgbClr val="333333"/>
                        </a:solidFill>
                        <a:effectLst/>
                        <a:latin typeface="inter-regular"/>
                      </a:endParaRPr>
                    </a:p>
                  </a:txBody>
                  <a:tcPr marL="60960" marR="60960" marT="60960" marB="60960">
                    <a:lnL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7CCB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F1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3317617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692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/>
          <a:lstStyle/>
          <a:p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Compiled vs. Interpreted Languages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354" y="1828801"/>
            <a:ext cx="9601200" cy="1741713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b="1" u="sng" dirty="0"/>
              <a:t>Compiled language</a:t>
            </a:r>
            <a:r>
              <a:rPr lang="en-US" dirty="0"/>
              <a:t>: Entire program is translated to machine code at once, then the machine code is run by the CPU</a:t>
            </a:r>
            <a:r>
              <a:rPr lang="en-US" dirty="0" smtClean="0"/>
              <a:t>.</a:t>
            </a:r>
            <a:endParaRPr lang="en-US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b="1" u="sng" dirty="0"/>
              <a:t>Interpreted language</a:t>
            </a:r>
            <a:r>
              <a:rPr lang="en-US" dirty="0"/>
              <a:t>: Program is read line-by-line and as soon as a line is read the machine instructions for that line are executed by the CPU.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13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8863"/>
          </a:xfrm>
        </p:spPr>
        <p:txBody>
          <a:bodyPr/>
          <a:lstStyle/>
          <a:p>
            <a:r>
              <a:rPr lang="en-US" altLang="en-US" dirty="0" smtClean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Why learn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354" y="1828801"/>
            <a:ext cx="9601200" cy="3500845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/>
              <a:t>Python provides many useful features to the programmer. These features make it most popular and widely used language</a:t>
            </a:r>
            <a:r>
              <a:rPr lang="en-US" dirty="0" smtClean="0"/>
              <a:t>.</a:t>
            </a:r>
          </a:p>
          <a:p>
            <a:pPr marL="0" indent="0" algn="just">
              <a:buNone/>
            </a:pPr>
            <a:endParaRPr lang="en-US" dirty="0" smtClean="0"/>
          </a:p>
          <a:p>
            <a:pPr lvl="2">
              <a:buFont typeface="Wingdings" panose="05000000000000000000" pitchFamily="2" charset="2"/>
              <a:buChar char="q"/>
            </a:pPr>
            <a:r>
              <a:rPr lang="en-US" dirty="0"/>
              <a:t>Easy to use and </a:t>
            </a:r>
            <a:r>
              <a:rPr lang="en-US" dirty="0" smtClean="0"/>
              <a:t>Learn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Object-Oriented Language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Dynamic Memory Allocation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Wide Range of Libraries and Frameworks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Open Source Language</a:t>
            </a:r>
          </a:p>
          <a:p>
            <a:pPr lvl="2" algn="just">
              <a:buFont typeface="Wingdings" panose="05000000000000000000" pitchFamily="2" charset="2"/>
              <a:buChar char="q"/>
            </a:pPr>
            <a:r>
              <a:rPr lang="en-US" i="0" dirty="0"/>
              <a:t>Interpreted </a:t>
            </a:r>
            <a:r>
              <a:rPr lang="en-US" i="0" dirty="0" smtClean="0"/>
              <a:t>Language</a:t>
            </a: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58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538</Words>
  <Application>Microsoft Office PowerPoint</Application>
  <PresentationFormat>Widescreen</PresentationFormat>
  <Paragraphs>85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ＭＳ Ｐゴシック</vt:lpstr>
      <vt:lpstr>Calibri</vt:lpstr>
      <vt:lpstr>Franklin Gothic Book</vt:lpstr>
      <vt:lpstr>inter-regular</vt:lpstr>
      <vt:lpstr>Verdana</vt:lpstr>
      <vt:lpstr>Wingdings</vt:lpstr>
      <vt:lpstr>Crop</vt:lpstr>
      <vt:lpstr>Introduction  Python (Class – 01)</vt:lpstr>
      <vt:lpstr>PowerPoint Presentation</vt:lpstr>
      <vt:lpstr>PowerPoint Presentation</vt:lpstr>
      <vt:lpstr>What is Language?</vt:lpstr>
      <vt:lpstr>What is Programming Language?</vt:lpstr>
      <vt:lpstr>What is Python?</vt:lpstr>
      <vt:lpstr>Python History and Versions</vt:lpstr>
      <vt:lpstr>Compiled vs. Interpreted Languages</vt:lpstr>
      <vt:lpstr>Why learn Python?</vt:lpstr>
      <vt:lpstr>Where is Python Used?</vt:lpstr>
      <vt:lpstr>Python Popular frameworks and Libraries</vt:lpstr>
      <vt:lpstr>PowerPoint Presentation</vt:lpstr>
      <vt:lpstr>Environment Setup</vt:lpstr>
      <vt:lpstr>IDE ?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2022-08-25T14:39:14Z</dcterms:created>
  <dcterms:modified xsi:type="dcterms:W3CDTF">2022-08-25T17:28:28Z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